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2" r:id="rId2"/>
    <p:sldMasterId id="2147483715" r:id="rId3"/>
    <p:sldMasterId id="2147483660" r:id="rId4"/>
  </p:sldMasterIdLst>
  <p:notesMasterIdLst>
    <p:notesMasterId r:id="rId21"/>
  </p:notesMasterIdLst>
  <p:handoutMasterIdLst>
    <p:handoutMasterId r:id="rId22"/>
  </p:handoutMasterIdLst>
  <p:sldIdLst>
    <p:sldId id="447" r:id="rId5"/>
    <p:sldId id="461" r:id="rId6"/>
    <p:sldId id="470" r:id="rId7"/>
    <p:sldId id="457" r:id="rId8"/>
    <p:sldId id="460" r:id="rId9"/>
    <p:sldId id="471" r:id="rId10"/>
    <p:sldId id="462" r:id="rId11"/>
    <p:sldId id="463" r:id="rId12"/>
    <p:sldId id="450" r:id="rId13"/>
    <p:sldId id="451" r:id="rId14"/>
    <p:sldId id="452" r:id="rId15"/>
    <p:sldId id="453" r:id="rId16"/>
    <p:sldId id="454" r:id="rId17"/>
    <p:sldId id="456" r:id="rId18"/>
    <p:sldId id="466" r:id="rId19"/>
    <p:sldId id="464" r:id="rId20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54" autoAdjust="0"/>
    <p:restoredTop sz="78674" autoAdjust="0"/>
  </p:normalViewPr>
  <p:slideViewPr>
    <p:cSldViewPr>
      <p:cViewPr>
        <p:scale>
          <a:sx n="60" d="100"/>
          <a:sy n="60" d="100"/>
        </p:scale>
        <p:origin x="-1468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8" y="-108"/>
      </p:cViewPr>
      <p:guideLst>
        <p:guide orient="horz" pos="3109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0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EF8DC1-D583-4FC8-ABCC-12D03511732F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3992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3992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2537DB-EFB8-4DB1-951D-629638633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98" y="0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E832A4-64F3-4F92-A3C4-B1BEB34037DA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86" y="4688681"/>
            <a:ext cx="5387391" cy="4440934"/>
          </a:xfrm>
          <a:prstGeom prst="rect">
            <a:avLst/>
          </a:prstGeom>
        </p:spPr>
        <p:txBody>
          <a:bodyPr vert="horz" lIns="93494" tIns="46747" rIns="93494" bIns="4674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3992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98" y="9373992"/>
            <a:ext cx="2919441" cy="493812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15CECB-0091-4C5B-9353-CEDA54ED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774990-13DB-41E9-ADE6-0A7BA16938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According to legal and regulatory aspects, we can categories Pakistan’s Islamic Microfinance Industry into 4 categories.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DAA4-FD01-48C4-89BA-FCB31936BEAA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6DA0-8E6E-4581-A1C5-D308622CB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D3A18-F760-406F-8F18-454AFB93A52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884C-D53D-4383-9E24-966259905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4373-999B-4D93-AF37-79A128D9111C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BBD4-0F87-49D7-97EC-9A6C6E58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045A7-CB7E-4B36-A69C-59B8E352E3A8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2669-0243-4612-9DCD-E4E30855B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06AD-C4A7-45E7-8A51-08DB5E78277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5F0C-A7E3-4182-8828-AB86A21A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9530-797E-4BEA-8CE4-75DCA2A93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DFE4-21B5-4381-808E-B18FCE4E2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A2570-3998-409A-B351-BB5F9801E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B6EBC-B48F-4122-839D-B750B9BED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D54A6-55DE-424F-B0D0-5A8A5D746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FA41-221F-4DE8-BC79-E2F73C473B4F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4C09-ECD6-4609-B42D-63BC502F6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BEFE9-0A6D-4A28-8B6E-BD53EC71A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8F6F-05BD-4395-93FB-440E840FC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7E77A-BEB8-4FD4-A9DC-8C733B696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7D48-3095-4BD0-8E8A-1741A5935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01483-DA69-471C-9197-09EE9ABA3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72CF-C01E-47B1-A820-E7847AC99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7494-0B08-4CE2-8ACE-5762350DC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45D4-D782-485E-9470-94556F92B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94FED-192B-4178-BAA6-31C952396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873C-1619-46B9-9910-F5B17604B03C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34C4-C0E8-4D2F-905C-F42E36B62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3B89-A5C2-49D9-9F6D-C8F0E00EFBB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C2BC4-71B1-4613-8292-37903B47F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49A1-EB58-4557-885A-45E58A7EA216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C25A-8B5F-4353-BA69-0CA56ED13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F028-4C76-4C82-9F53-0A7FD8B9F0E0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92FD0-D8DF-4550-8B07-7D00B563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CDC5-EDB8-4362-9BA1-88AC68316C2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D14B-9998-46D0-BA2E-E315E8140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50635C-A32A-4C7D-BF4B-F3519DD1077B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C515B0-D231-4012-AA5F-549B866A2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0BA7-B572-4EE8-89BA-EFF952BC98A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E22A-FB4B-41F2-A4DB-D322DC35C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2935-1C4F-491F-A28E-5CF6A02992D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EE12-6850-4715-A7CE-A079A07E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EB57AFD5-7EBA-4E6B-9D6E-72789596E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1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1" r:id="rId14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udacib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udacibe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0" y="228600"/>
            <a:ext cx="8915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600" dirty="0" smtClean="0">
              <a:latin typeface="Copperplate Gothic Bold" pitchFamily="34" charset="0"/>
            </a:endParaRP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5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en-US" sz="2000" dirty="0" smtClean="0">
              <a:latin typeface="Baskerville Old Face" pitchFamily="18" charset="0"/>
            </a:endParaRPr>
          </a:p>
          <a:p>
            <a:pPr algn="r"/>
            <a:endParaRPr lang="en-US" sz="2000" dirty="0" smtClean="0">
              <a:latin typeface="Baskerville Old Face" pitchFamily="18" charset="0"/>
            </a:endParaRPr>
          </a:p>
          <a:p>
            <a:pPr algn="r"/>
            <a:endParaRPr lang="en-US" sz="2000" b="1" dirty="0" smtClean="0">
              <a:latin typeface="Baskerville Old Face" pitchFamily="18" charset="0"/>
            </a:endParaRPr>
          </a:p>
          <a:p>
            <a:pPr algn="r"/>
            <a:endParaRPr lang="en-US" sz="2000" b="1" dirty="0" smtClean="0">
              <a:latin typeface="Baskerville Old Face" pitchFamily="18" charset="0"/>
            </a:endParaRPr>
          </a:p>
          <a:p>
            <a:pPr algn="r"/>
            <a:endParaRPr lang="en-US" sz="2000" b="1" dirty="0" smtClean="0">
              <a:latin typeface="Baskerville Old Face" pitchFamily="18" charset="0"/>
            </a:endParaRPr>
          </a:p>
          <a:p>
            <a:pPr algn="r"/>
            <a:endParaRPr lang="en-US" sz="2000" b="1" dirty="0" smtClean="0">
              <a:latin typeface="Copperplate Gothic Bold" pitchFamily="34" charset="0"/>
            </a:endParaRPr>
          </a:p>
          <a:p>
            <a:pPr algn="r"/>
            <a:endParaRPr lang="en-US" sz="2000" b="1" dirty="0" smtClean="0">
              <a:latin typeface="Copperplate Gothic Bold" pitchFamily="34" charset="0"/>
            </a:endParaRPr>
          </a:p>
          <a:p>
            <a:pPr algn="r"/>
            <a:endParaRPr lang="en-US" sz="2000" b="1" dirty="0" smtClean="0">
              <a:latin typeface="Copperplate Gothic Bold" pitchFamily="34" charset="0"/>
            </a:endParaRPr>
          </a:p>
          <a:p>
            <a:pPr algn="r"/>
            <a:endParaRPr lang="en-US" sz="2000" b="1" dirty="0" smtClean="0">
              <a:latin typeface="Copperplate Gothic Bold" pitchFamily="34" charset="0"/>
            </a:endParaRPr>
          </a:p>
          <a:p>
            <a:pPr algn="r"/>
            <a:r>
              <a:rPr lang="en-US" sz="2000" b="1" dirty="0" smtClean="0">
                <a:latin typeface="Copperplate Gothic Bold" pitchFamily="34" charset="0"/>
              </a:rPr>
              <a:t>Muhammad Zubair Mughal</a:t>
            </a:r>
          </a:p>
          <a:p>
            <a:pPr algn="r"/>
            <a:r>
              <a:rPr lang="en-US" sz="1400" b="1" dirty="0" smtClean="0">
                <a:latin typeface="Copperplate Gothic Bold" pitchFamily="34" charset="0"/>
              </a:rPr>
              <a:t>Chief Executive Officer</a:t>
            </a:r>
          </a:p>
          <a:p>
            <a:pPr algn="r"/>
            <a:r>
              <a:rPr lang="en-US" sz="1400" b="1" dirty="0" smtClean="0">
                <a:latin typeface="Copperplate Gothic Bold" pitchFamily="34" charset="0"/>
              </a:rPr>
              <a:t>Alhuda centre of Islamic banking and economics</a:t>
            </a:r>
          </a:p>
          <a:p>
            <a:pPr algn="r"/>
            <a:r>
              <a:rPr lang="en-US" sz="1400" b="1" dirty="0" smtClean="0">
                <a:latin typeface="Copperplate Gothic Bold" pitchFamily="34" charset="0"/>
                <a:hlinkClick r:id="rId3"/>
              </a:rPr>
              <a:t>www.alhudacibe.com</a:t>
            </a:r>
            <a:r>
              <a:rPr lang="en-US" sz="1400" b="1" dirty="0" smtClean="0">
                <a:latin typeface="Copperplate Gothic Bold" pitchFamily="34" charset="0"/>
              </a:rPr>
              <a:t> </a:t>
            </a:r>
          </a:p>
          <a:p>
            <a:pPr algn="ctr"/>
            <a:endParaRPr lang="en-US" dirty="0">
              <a:latin typeface="Copperplate Gothic Bold" pitchFamily="34" charset="0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33800"/>
            <a:ext cx="358140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 bwMode="auto">
          <a:xfrm>
            <a:off x="533400" y="228600"/>
            <a:ext cx="8001000" cy="3581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/>
            <a:r>
              <a:rPr lang="en-US" sz="3200" dirty="0" smtClean="0"/>
              <a:t>Regulatory </a:t>
            </a:r>
            <a:r>
              <a:rPr lang="en-US" sz="3200" dirty="0" smtClean="0"/>
              <a:t>and Supervisory Framework in </a:t>
            </a:r>
          </a:p>
          <a:p>
            <a:pPr algn="ctr"/>
            <a:r>
              <a:rPr lang="en-US" sz="3200" dirty="0" smtClean="0"/>
              <a:t>Islamic Microfinance</a:t>
            </a:r>
          </a:p>
          <a:p>
            <a:pPr algn="ctr"/>
            <a:endParaRPr lang="en-US" sz="4000" dirty="0" smtClean="0"/>
          </a:p>
          <a:p>
            <a:pPr marL="342900" indent="-342900" algn="ctr">
              <a:defRPr/>
            </a:pPr>
            <a:endParaRPr lang="en-US" sz="3600" b="1" dirty="0" smtClean="0">
              <a:solidFill>
                <a:schemeClr val="bg2"/>
              </a:solidFill>
            </a:endParaRPr>
          </a:p>
          <a:p>
            <a:pPr marL="342900" indent="-342900">
              <a:defRPr/>
            </a:pPr>
            <a:endParaRPr lang="en-US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9812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Option 2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"/>
            <a:ext cx="6248400" cy="12954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sz="2800" b="1" dirty="0" smtClean="0"/>
              <a:t>Islamic Microfinance services by full-fledged Islamic Banks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800" dirty="0" smtClean="0">
                <a:latin typeface="Calibri" pitchFamily="34" charset="0"/>
              </a:rPr>
              <a:t>Mode 1 - Islamic Microfinance counters at existing branches </a:t>
            </a: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800" dirty="0" smtClean="0">
                <a:latin typeface="Calibri" pitchFamily="34" charset="0"/>
              </a:rPr>
              <a:t>Mode 2 - Stand alone Islamic Microfinance branches and mobile banking</a:t>
            </a: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800" dirty="0" smtClean="0">
                <a:latin typeface="Calibri" pitchFamily="34" charset="0"/>
              </a:rPr>
              <a:t>Mode 3 - Independent IMFBs as subsidiary of MFBs</a:t>
            </a: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marR="0" lvl="0" indent="-320040" defTabSz="914400" eaLnBrk="0" fontAlgn="auto" latinLnBrk="0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800" dirty="0" smtClean="0">
                <a:latin typeface="Calibri" pitchFamily="34" charset="0"/>
              </a:rPr>
              <a:t>Mode 4 - Developing linkages with IMFBs and IMFIs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9812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Option 3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"/>
            <a:ext cx="6248400" cy="12954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sz="2800" b="1" dirty="0" smtClean="0"/>
              <a:t>Islamic Microfinance services by Conventional  Banks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Mode 1 - Microfinance counters at existing branches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 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Mode 2 - Stand alone Islamic Microfinance branches and mobile banking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Mode 3 - Establishing Independent Islamic MFBs as Subsidiaries of conventional Banks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Mode 4 - Developing linkages with IMFBs and IMFIs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9812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Option 4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"/>
            <a:ext cx="6248400" cy="12954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sz="2800" b="1" dirty="0" smtClean="0"/>
              <a:t>Islamic Microfinance services by Conventional  Microfinance Banks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2800" b="1" u="sng" kern="0" dirty="0" smtClean="0">
                <a:latin typeface="+mn-lt"/>
              </a:rPr>
              <a:t>Eligibility Criteria: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Shariah Advisors Particulars (SAP) according to the fit and proper criteria of SBP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Shariah Compliant Deposit and Financing Products.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Infrastructure and Logistic requirements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Required changes in Memorandum and Articles of Association  allowing the acceptance of deposits on PLS basis 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Segregation of Funds (Islamic and conventional)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Set up Separate Islamic Microfinance division (IMD)</a:t>
            </a:r>
          </a:p>
          <a:p>
            <a:pPr marL="800100" lvl="1" indent="-342900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Establishment of Islamic Microfinance Division (IMFD)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153400" cy="679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Policies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Procedures/ Practices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 smtClean="0">
                <a:latin typeface="Calibri" pitchFamily="34" charset="0"/>
              </a:rPr>
              <a:t>Shariah</a:t>
            </a:r>
            <a:r>
              <a:rPr lang="en-US" sz="2800" dirty="0" smtClean="0">
                <a:latin typeface="Calibri" pitchFamily="34" charset="0"/>
              </a:rPr>
              <a:t> Compliance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Capital Adequacy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Cash Reserves and Statutory Liquidity Requirement (SLR)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Financing need, source and utilization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Products mechanism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SOPs/ Manuals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Risk management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Compliance with SBP directives, 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Role and responsibilities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Human Resource Training periodically</a:t>
            </a:r>
          </a:p>
          <a:p>
            <a:pPr lvl="1" algn="just">
              <a:buFont typeface="Arial" pitchFamily="34" charset="0"/>
              <a:buChar char="•"/>
            </a:pPr>
            <a:endParaRPr lang="en-US" sz="2000" dirty="0" smtClean="0"/>
          </a:p>
          <a:p>
            <a:pPr lvl="1"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Compliance  to be ensured by IMFI in: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153400" cy="304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System and Control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Internal Audit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Accounting Records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Utilization of Conventional Branch Network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Shariah Compliance 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304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Shariah Supervisory Board at Central Bank /SECP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Internal Shariah Advisor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Shariah Audit/Shariah Review</a:t>
            </a: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lvl="1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smtClean="0">
                <a:latin typeface="Calibri" pitchFamily="34" charset="0"/>
              </a:rPr>
              <a:t>Shariah supervision of Islamic Microfinance Network 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4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1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41910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AlHuda Center of Islamic Banking and Economics</a:t>
            </a:r>
            <a:endParaRPr lang="en-US" sz="2200" b="1" dirty="0"/>
          </a:p>
          <a:p>
            <a:pPr algn="ctr"/>
            <a:r>
              <a:rPr lang="en-US" sz="2200" dirty="0" smtClean="0"/>
              <a:t>160 B,  </a:t>
            </a:r>
            <a:r>
              <a:rPr lang="en-US" sz="2200" dirty="0"/>
              <a:t>Ahmad Block, New Garden Town, Lahore - Pakistan.</a:t>
            </a:r>
          </a:p>
          <a:p>
            <a:pPr algn="ctr"/>
            <a:r>
              <a:rPr lang="en-US" sz="2200" dirty="0"/>
              <a:t>Ph: (92-42) 35913096 - 98, Fax: (92-42) 35913056</a:t>
            </a:r>
          </a:p>
          <a:p>
            <a:pPr algn="ctr"/>
            <a:r>
              <a:rPr lang="en-US" sz="2200" b="1" dirty="0"/>
              <a:t>Email: </a:t>
            </a:r>
            <a:r>
              <a:rPr lang="en-US" sz="2200" dirty="0" smtClean="0"/>
              <a:t>info@alhudacibe.com </a:t>
            </a:r>
          </a:p>
          <a:p>
            <a:pPr algn="ctr"/>
            <a:endParaRPr lang="en-US" sz="2200" dirty="0" smtClean="0"/>
          </a:p>
          <a:p>
            <a:pPr algn="ctr"/>
            <a:r>
              <a:rPr lang="en-US" sz="2200" b="1" dirty="0" smtClean="0">
                <a:hlinkClick r:id="rId3"/>
              </a:rPr>
              <a:t>www.alhudacibe.com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399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endParaRPr lang="en-US" dirty="0" smtClean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Legal &amp; Regulatory Framework </a:t>
            </a:r>
          </a:p>
        </p:txBody>
      </p:sp>
      <p:pic>
        <p:nvPicPr>
          <p:cNvPr id="81922" name="Picture 2" descr="C:\Users\Administrator\Desktop\Pakist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73152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</a:t>
            </a:r>
            <a:r>
              <a:rPr lang="en-GB" sz="4000" b="1" dirty="0" smtClean="0">
                <a:solidFill>
                  <a:schemeClr val="tx1"/>
                </a:solidFill>
                <a:cs typeface="Arial" charset="0"/>
              </a:rPr>
              <a:t>Pakistan</a:t>
            </a:r>
            <a:r>
              <a:rPr lang="en-GB" sz="4000" b="1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2" descr="C:\Users\Administrator\Desktop\Paki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914400"/>
          </a:xfrm>
          <a:prstGeom prst="rect">
            <a:avLst/>
          </a:prstGeom>
          <a:noFill/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4800" y="1295401"/>
            <a:ext cx="73914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Population - </a:t>
            </a:r>
            <a:r>
              <a:rPr lang="en-US" sz="2400" dirty="0" smtClean="0">
                <a:latin typeface="+mn-lt"/>
              </a:rPr>
              <a:t>190 </a:t>
            </a:r>
            <a:r>
              <a:rPr lang="en-US" sz="2400" dirty="0" smtClean="0">
                <a:latin typeface="+mn-lt"/>
              </a:rPr>
              <a:t>million</a:t>
            </a:r>
            <a:endParaRPr lang="en-US" sz="32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Muslim population - 97%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GDP – USD 225.1 billion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Per Capita Income –  USD 1260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Category – Lower Middle Income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Poverty Rate – 22.3% </a:t>
            </a:r>
            <a:r>
              <a:rPr lang="en-US" dirty="0" smtClean="0">
                <a:latin typeface="+mn-lt"/>
              </a:rPr>
              <a:t>(less than USD 1.25/ per day) </a:t>
            </a: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Microfinance Industry –  Developing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Lack of Funding (Least interest of Donors) in Islamic microfinance while demand of Islamic Microfinance is rising</a:t>
            </a:r>
            <a:endParaRPr lang="en-US" sz="2400" b="1" dirty="0" smtClean="0">
              <a:latin typeface="+mn-lt"/>
            </a:endParaRPr>
          </a:p>
        </p:txBody>
      </p:sp>
      <p:pic>
        <p:nvPicPr>
          <p:cNvPr id="74754" name="Picture 2" descr="D:\umair\Alhuda CIBE\Tunisia\Islamic Microfinance Symposium\images (1)12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990600"/>
            <a:ext cx="3866681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91200" y="6544068"/>
            <a:ext cx="33528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b="1" dirty="0" smtClean="0">
                <a:latin typeface="+mn-lt"/>
              </a:rPr>
              <a:t>Source:</a:t>
            </a:r>
            <a:r>
              <a:rPr lang="en-US" dirty="0" smtClean="0">
                <a:latin typeface="+mn-lt"/>
              </a:rPr>
              <a:t> World Bank (website)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81000" y="914400"/>
            <a:ext cx="8382000" cy="551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400" dirty="0" smtClean="0">
              <a:latin typeface="+mj-lt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14+  Islamic Microfinance Institutions operating in Pakistan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350 + Branches of IMFI’s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400,000+ Active financing Clients.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err="1" smtClean="0">
                <a:latin typeface="Calibri" pitchFamily="34" charset="0"/>
              </a:rPr>
              <a:t>Murabahah</a:t>
            </a:r>
            <a:r>
              <a:rPr lang="en-US" sz="2800" dirty="0" smtClean="0">
                <a:latin typeface="Calibri" pitchFamily="34" charset="0"/>
              </a:rPr>
              <a:t> &amp; </a:t>
            </a:r>
            <a:r>
              <a:rPr lang="en-US" sz="2800" dirty="0" err="1" smtClean="0">
                <a:latin typeface="Calibri" pitchFamily="34" charset="0"/>
              </a:rPr>
              <a:t>Qarz</a:t>
            </a:r>
            <a:r>
              <a:rPr lang="en-US" sz="2800" dirty="0" smtClean="0">
                <a:latin typeface="Calibri" pitchFamily="34" charset="0"/>
              </a:rPr>
              <a:t>-e-Hasan are the Major Products.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Micro Takaful, Micro Saving, Branchless Banking etc.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3200" dirty="0" smtClean="0">
              <a:latin typeface="+mj-lt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43000" y="3352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Pakistan - Islamic Microfinance Industry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43000" y="3352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Pakistan - Islamic Microfinance Industry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228600" y="1066799"/>
          <a:ext cx="8686800" cy="557784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209800"/>
                <a:gridCol w="6477000"/>
              </a:tblGrid>
              <a:tr h="596923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+mj-lt"/>
                        </a:rPr>
                        <a:t>Institution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Islamic Microfinance Products</a:t>
                      </a:r>
                    </a:p>
                  </a:txBody>
                  <a:tcPr horzOverflow="overflow"/>
                </a:tc>
              </a:tr>
              <a:tr h="41335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baseline="0" dirty="0" err="1" smtClean="0">
                          <a:latin typeface="+mj-lt"/>
                        </a:rPr>
                        <a:t>Akhuwat</a:t>
                      </a:r>
                      <a:r>
                        <a:rPr lang="en-US" sz="2000" b="1" baseline="0" dirty="0" smtClean="0">
                          <a:latin typeface="+mj-lt"/>
                        </a:rPr>
                        <a:t> </a:t>
                      </a:r>
                      <a:endParaRPr lang="en-US" sz="2000" b="1" dirty="0" smtClean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Qaraz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-e-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Hasna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MicroTakaful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1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+mj-lt"/>
                        </a:rPr>
                        <a:t>Ihsaas</a:t>
                      </a:r>
                      <a:r>
                        <a:rPr lang="en-US" sz="2000" b="1" dirty="0" smtClean="0">
                          <a:latin typeface="+mj-lt"/>
                        </a:rPr>
                        <a:t> Trust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Musharakah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Salam</a:t>
                      </a:r>
                      <a:endParaRPr lang="en-US" sz="1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+mj-lt"/>
                        </a:rPr>
                        <a:t>Asasah</a:t>
                      </a:r>
                      <a:endParaRPr lang="en-US" sz="2000" b="1" dirty="0" smtClean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Mudaraba</a:t>
                      </a:r>
                      <a:r>
                        <a:rPr kumimoji="0" lang="en-US" sz="2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Musharaka</a:t>
                      </a:r>
                      <a:endParaRPr kumimoji="0" lang="en-US" sz="2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Muslim AID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endParaRPr lang="es-ES" sz="20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Islamic Relief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Qarz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-e-Hassan</a:t>
                      </a:r>
                      <a:endParaRPr lang="en-US" sz="1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latin typeface="+mj-lt"/>
                        </a:rPr>
                        <a:t>Wasil</a:t>
                      </a:r>
                      <a:r>
                        <a:rPr lang="en-US" sz="2000" b="1" dirty="0" smtClean="0">
                          <a:latin typeface="+mj-lt"/>
                        </a:rPr>
                        <a:t> Foundation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algn="l" eaLnBrk="0" fontAlgn="base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Ijarah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Salam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Istisna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MicroTakaful</a:t>
                      </a:r>
                      <a:endParaRPr lang="en-US" sz="1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HHRD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Mudarabah</a:t>
                      </a:r>
                      <a:endParaRPr lang="en-US" sz="1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NRDP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Qard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-e-</a:t>
                      </a:r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Hasana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Murabaha</a:t>
                      </a:r>
                      <a:endParaRPr lang="en-US" sz="20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44008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NRSP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algn="l" eaLnBrk="0" fontAlgn="base" hangingPunct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Murabaha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Mudarabah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BOK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funding</a:t>
                      </a:r>
                      <a:r>
                        <a:rPr lang="es-E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0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Source</a:t>
                      </a:r>
                      <a:endParaRPr lang="es-ES" sz="20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horzOverflow="overflow"/>
                </a:tc>
              </a:tr>
              <a:tr h="39454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Naymet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Bank Islami, </a:t>
                      </a:r>
                      <a:r>
                        <a:rPr lang="en-US" sz="2000" b="1" dirty="0" err="1" smtClean="0">
                          <a:latin typeface="+mj-lt"/>
                        </a:rPr>
                        <a:t>Farz</a:t>
                      </a:r>
                      <a:r>
                        <a:rPr lang="en-US" sz="2000" b="1" dirty="0" smtClean="0">
                          <a:latin typeface="+mj-lt"/>
                        </a:rPr>
                        <a:t> Foundation.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+mj-lt"/>
                        </a:rPr>
                        <a:t>BOK, etc.</a:t>
                      </a:r>
                      <a:r>
                        <a:rPr lang="en-US" sz="2000" b="1" baseline="0" dirty="0" smtClean="0">
                          <a:latin typeface="+mj-lt"/>
                        </a:rPr>
                        <a:t> </a:t>
                      </a:r>
                      <a:endParaRPr lang="en-US" sz="2000" b="1" dirty="0" smtClean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Qard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-e-</a:t>
                      </a:r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Hasana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Murabaha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Salam</a:t>
                      </a:r>
                    </a:p>
                    <a:p>
                      <a:endParaRPr lang="en-US" sz="2000" b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         </a:t>
            </a:r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Pakistan &amp; Islamic Microfinance Industry</a:t>
            </a:r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2" descr="C:\Users\Administrator\Desktop\Paki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914400"/>
          </a:xfrm>
          <a:prstGeom prst="rect">
            <a:avLst/>
          </a:prstGeom>
          <a:noFill/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4800" y="1066801"/>
            <a:ext cx="8610600" cy="617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+mn-lt"/>
              </a:rPr>
              <a:t>Innovation: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Micro Takaful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IT Integration (Mobile Banking) in Islamic Microfinance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Livestock Product with Islamic Microfinance operation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Micro energy &amp; Micro Saving products	</a:t>
            </a:r>
            <a:endParaRPr lang="en-US" sz="2400" b="1" u="sng" dirty="0" smtClean="0"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+mn-lt"/>
              </a:rPr>
              <a:t>Challenges: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Unavailability of Shariah Compliant fund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Reluctance of Donor Agencies for Islamic Microfinance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w Cen MT" pitchFamily="34" charset="0"/>
              </a:rPr>
              <a:t>Accounting &amp; I.T systems., Rating Agencies. </a:t>
            </a:r>
            <a:endParaRPr lang="en-US" sz="2400" dirty="0" smtClean="0">
              <a:latin typeface="+mn-lt"/>
            </a:endParaRP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Law and order in Northern part of Pakistan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+mn-lt"/>
              </a:rPr>
              <a:t>Future Prospects: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Rapid growth of IMFIs with high acceptability from the Muslim community.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Govt. Interest and IDB Support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AlHuda Centre of Excellence in Islamic Microfinance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3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04800" y="787107"/>
            <a:ext cx="8458200" cy="607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400" dirty="0" smtClean="0">
              <a:latin typeface="+mj-lt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MFIs, IMFIs, NGO’s, Rural Support Program:  Registered and Supervised by SECP under Companies’ Ordinance 1984 (Section 42)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Trust, Foundations, </a:t>
            </a:r>
            <a:r>
              <a:rPr lang="en-US" sz="2800" dirty="0" err="1" smtClean="0">
                <a:latin typeface="Calibri" pitchFamily="34" charset="0"/>
              </a:rPr>
              <a:t>Waqf</a:t>
            </a:r>
            <a:r>
              <a:rPr lang="en-US" sz="2800" dirty="0" smtClean="0">
                <a:latin typeface="Calibri" pitchFamily="34" charset="0"/>
              </a:rPr>
              <a:t>, Cooperatives etc: under joint companies ordinance 1861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Microfinance Bank: Regulated by State Bank of Pakistan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latin typeface="Calibri" pitchFamily="34" charset="0"/>
              </a:rPr>
              <a:t>Islamic Banks/Banks with having IMF operation: Regulated by SBP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3200" dirty="0" smtClean="0">
              <a:latin typeface="+mj-lt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43000" y="3352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Type of Islamic Microfinance Institutions in Pakistan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04800" y="914400"/>
            <a:ext cx="8458200" cy="56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000" dirty="0" smtClean="0"/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b="1" u="sng" dirty="0" smtClean="0">
                <a:latin typeface="Calibri" pitchFamily="34" charset="0"/>
              </a:rPr>
              <a:t>Option 1</a:t>
            </a:r>
          </a:p>
          <a:p>
            <a:pPr marL="320040" lvl="2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	Establishment of Full-fledged Islamic Microfinance Bank (IMFBs) </a:t>
            </a:r>
          </a:p>
          <a:p>
            <a:pPr marL="320040" lvl="1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b="1" u="sng" dirty="0" smtClean="0">
                <a:latin typeface="Calibri" pitchFamily="34" charset="0"/>
              </a:rPr>
              <a:t>Option 2</a:t>
            </a:r>
          </a:p>
          <a:p>
            <a:pPr marL="320040" lvl="2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	Islamic Microfinance services by Full fledged Islamic banks</a:t>
            </a:r>
          </a:p>
          <a:p>
            <a:pPr marL="320040" lvl="1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b="1" u="sng" dirty="0" smtClean="0">
                <a:latin typeface="Calibri" pitchFamily="34" charset="0"/>
              </a:rPr>
              <a:t>Option 3</a:t>
            </a:r>
          </a:p>
          <a:p>
            <a:pPr marL="320040" lvl="2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	Islamic Microfinance services by conventional banks</a:t>
            </a:r>
          </a:p>
          <a:p>
            <a:pPr marL="320040" lvl="1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b="1" u="sng" dirty="0" smtClean="0">
                <a:latin typeface="Calibri" pitchFamily="34" charset="0"/>
              </a:rPr>
              <a:t>Option 4</a:t>
            </a:r>
          </a:p>
          <a:p>
            <a:pPr marL="320040" lvl="2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dirty="0" smtClean="0">
                <a:latin typeface="Calibri" pitchFamily="34" charset="0"/>
              </a:rPr>
              <a:t>	Islamic Microfinance services by conventional microfinance banks (MFBs)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43000" y="33528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State Bank of Pakistan Guidelines for Islamic Microfinance Business by Financial Institutions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9812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Option 1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"/>
            <a:ext cx="6248400" cy="12954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sz="2800" b="1" dirty="0" smtClean="0"/>
              <a:t>Establishment of Full-fledged Islamic Microfinance Bank (IMFBs)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1447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Licensing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Nation wide Microfinance Banks; 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Province wide Microfinance Banks; 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Region wise Microfinance Banks; </a:t>
            </a:r>
          </a:p>
          <a:p>
            <a:pPr marL="320040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District wide Microfinance Bank </a:t>
            </a:r>
          </a:p>
          <a:p>
            <a:pPr marL="320040" lvl="2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400" b="1" u="sng" kern="0" dirty="0" smtClean="0">
                <a:latin typeface="+mn-lt"/>
              </a:rPr>
              <a:t>Application Compliance with Legal framework and Prudential regulations</a:t>
            </a:r>
          </a:p>
          <a:p>
            <a:pPr marL="320040" lvl="2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Bank draft of PKR 500,000 by applicant</a:t>
            </a:r>
          </a:p>
          <a:p>
            <a:pPr marL="320040" lvl="2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Appointment of Shariah Advisor by applicant according to fit and proper criteria of SBP.</a:t>
            </a:r>
          </a:p>
          <a:p>
            <a:pPr marL="320040" lvl="2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Shariah vetted Products along with product structure and its beneficial use. </a:t>
            </a:r>
          </a:p>
          <a:p>
            <a:pPr marL="320040" lvl="2" indent="-320040" eaLnBrk="0" fontAlgn="auto" hangingPunct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smtClean="0">
                <a:latin typeface="Calibri" pitchFamily="34" charset="0"/>
              </a:rPr>
              <a:t>Ensure the Expertise,  Shariah Compliance Mechanism, Quality HR, Policies, Manual, Procedure etc.</a:t>
            </a:r>
          </a:p>
          <a:p>
            <a:pPr marL="800100" lvl="2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8029</TotalTime>
  <Words>731</Words>
  <Application>Microsoft Office PowerPoint</Application>
  <PresentationFormat>On-screen Show (4:3)</PresentationFormat>
  <Paragraphs>192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Custom Design</vt:lpstr>
      <vt:lpstr>1_Custom Design</vt:lpstr>
      <vt:lpstr>Edge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Option 1</vt:lpstr>
      <vt:lpstr> Option 2</vt:lpstr>
      <vt:lpstr> Option 3</vt:lpstr>
      <vt:lpstr> Option 4</vt:lpstr>
      <vt:lpstr>Establishment of Islamic Microfinance Division (IMFD) </vt:lpstr>
      <vt:lpstr>Compliance  to be ensured by IMFI in:</vt:lpstr>
      <vt:lpstr>Shariah Compliance  </vt:lpstr>
      <vt:lpstr>Slide 16</vt:lpstr>
    </vt:vector>
  </TitlesOfParts>
  <Company>CWCD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Yasir</dc:creator>
  <cp:lastModifiedBy>Zubair</cp:lastModifiedBy>
  <cp:revision>652</cp:revision>
  <dcterms:created xsi:type="dcterms:W3CDTF">2009-07-16T15:01:22Z</dcterms:created>
  <dcterms:modified xsi:type="dcterms:W3CDTF">2014-12-17T14:02:27Z</dcterms:modified>
</cp:coreProperties>
</file>